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76" r:id="rId6"/>
    <p:sldId id="277" r:id="rId7"/>
    <p:sldId id="282" r:id="rId8"/>
    <p:sldId id="283" r:id="rId9"/>
    <p:sldId id="260" r:id="rId10"/>
    <p:sldId id="261" r:id="rId11"/>
    <p:sldId id="262" r:id="rId12"/>
    <p:sldId id="263" r:id="rId13"/>
    <p:sldId id="264" r:id="rId14"/>
    <p:sldId id="286" r:id="rId15"/>
    <p:sldId id="266" r:id="rId16"/>
    <p:sldId id="267" r:id="rId17"/>
    <p:sldId id="269" r:id="rId18"/>
    <p:sldId id="285" r:id="rId19"/>
    <p:sldId id="288" r:id="rId20"/>
    <p:sldId id="268" r:id="rId21"/>
    <p:sldId id="270" r:id="rId22"/>
    <p:sldId id="271" r:id="rId23"/>
    <p:sldId id="287" r:id="rId24"/>
    <p:sldId id="272" r:id="rId25"/>
    <p:sldId id="280" r:id="rId26"/>
    <p:sldId id="281" r:id="rId27"/>
    <p:sldId id="289" r:id="rId28"/>
    <p:sldId id="290" r:id="rId29"/>
    <p:sldId id="275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672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–王大明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03699"/>
            <a:ext cx="10464800" cy="812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r>
              <a:t>「在此輸入名言語錄。」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localhost:8181/onos/ui/index.html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mininet.org/download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ininet/mininet/wiki/Mininet-VM-Images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400"/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Lab 1</a:t>
            </a:r>
            <a:br>
              <a:rPr lang="en-US" dirty="0"/>
            </a:br>
            <a:r>
              <a:rPr dirty="0" err="1"/>
              <a:t>M</a:t>
            </a:r>
            <a:r>
              <a:rPr lang="en-US" dirty="0" err="1"/>
              <a:t>ininet</a:t>
            </a:r>
            <a:r>
              <a:rPr dirty="0"/>
              <a:t>/</a:t>
            </a:r>
            <a:r>
              <a:rPr lang="en-US" dirty="0"/>
              <a:t>ONOS</a:t>
            </a:r>
            <a:r>
              <a:rPr dirty="0"/>
              <a:t> </a:t>
            </a:r>
            <a:r>
              <a:rPr lang="en-US" dirty="0"/>
              <a:t>Installation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Vmware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Import the OVF file, then start the VM</a:t>
            </a:r>
          </a:p>
          <a:p>
            <a:r>
              <a:t>VMware may ask you to install VMware tools on the VM - if it asks, decline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Parallels Desktop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Parallels Transporter to convert the .vmdk file to an .hdd image that Parallels can use, and then create a new VM using that .hdd image as its virtual drive. Start the VM.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 in to VM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Account : mininet</a:t>
            </a:r>
          </a:p>
          <a:p>
            <a:r>
              <a:t>Password : mininet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 in via SSH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VMware : ssh -Y mininet@[mininet’s ip address]</a:t>
            </a:r>
          </a:p>
          <a:p>
            <a:r>
              <a:t>Virtualbox : Users who have set up a host-only network on eth1 should use </a:t>
            </a:r>
            <a:r>
              <a:rPr sz="2400">
                <a:solidFill>
                  <a:schemeClr val="accent2"/>
                </a:solidFill>
              </a:rPr>
              <a:t>sudo dhclient eth1 </a:t>
            </a:r>
            <a:r>
              <a:rPr sz="3600"/>
              <a:t>and check it has an ip address</a:t>
            </a:r>
          </a:p>
          <a:p>
            <a:pPr marL="890336" lvl="1" indent="-433136"/>
            <a:r>
              <a:rPr sz="3600"/>
              <a:t>ssh -Y mininet@[mininet’s eth1 ip address]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ONOS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169545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Download ONOS package in the following website:</a:t>
            </a:r>
          </a:p>
          <a:p>
            <a:pPr lvl="2"/>
            <a:r>
              <a:rPr lang="en-US" altLang="zh-TW" dirty="0"/>
              <a:t>https://onosproject.org/software/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4389" b="5836"/>
          <a:stretch/>
        </p:blipFill>
        <p:spPr>
          <a:xfrm>
            <a:off x="601663" y="4286250"/>
            <a:ext cx="11798334" cy="529431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57738" y="6157913"/>
            <a:ext cx="3357562" cy="3157537"/>
          </a:xfrm>
          <a:prstGeom prst="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645604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ONOS</a:t>
            </a:r>
            <a:endParaRPr dirty="0"/>
          </a:p>
        </p:txBody>
      </p:sp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dirty="0"/>
              <a:t>Use cd command to </a:t>
            </a:r>
            <a:r>
              <a:rPr lang="en-US" dirty="0"/>
              <a:t>ONOS</a:t>
            </a:r>
            <a:r>
              <a:rPr dirty="0"/>
              <a:t> folder</a:t>
            </a:r>
          </a:p>
          <a:p>
            <a:r>
              <a:rPr lang="en-US" dirty="0"/>
              <a:t>"./bin/</a:t>
            </a:r>
            <a:r>
              <a:rPr lang="en-US" dirty="0" err="1"/>
              <a:t>onos</a:t>
            </a:r>
            <a:r>
              <a:rPr lang="en-US" dirty="0"/>
              <a:t>-service start” </a:t>
            </a:r>
            <a:r>
              <a:rPr dirty="0"/>
              <a:t>to launch </a:t>
            </a:r>
            <a:r>
              <a:rPr lang="en-US" dirty="0"/>
              <a:t>ONOS</a:t>
            </a:r>
            <a:endParaRPr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6397" t="29814" r="55322" b="37408"/>
          <a:stretch/>
        </p:blipFill>
        <p:spPr>
          <a:xfrm>
            <a:off x="1437480" y="4529137"/>
            <a:ext cx="10129839" cy="487886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Activate </a:t>
            </a:r>
            <a:r>
              <a:rPr lang="en-US" dirty="0" err="1"/>
              <a:t>OpenFlow</a:t>
            </a:r>
            <a:endParaRPr dirty="0"/>
          </a:p>
        </p:txBody>
      </p:sp>
      <p:sp>
        <p:nvSpPr>
          <p:cNvPr id="156" name="Shape 1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438911" indent="-438911" defTabSz="560831">
              <a:spcBef>
                <a:spcPts val="4000"/>
              </a:spcBef>
              <a:defRPr sz="3648"/>
            </a:pPr>
            <a:r>
              <a:rPr lang="en-US" altLang="zh-TW" dirty="0"/>
              <a:t>Use "feature install [feature name]" to install feature</a:t>
            </a:r>
            <a:endParaRPr lang="en-US" dirty="0"/>
          </a:p>
          <a:p>
            <a:pPr marL="438911" indent="-438911" defTabSz="560831">
              <a:spcBef>
                <a:spcPts val="4000"/>
              </a:spcBef>
              <a:defRPr sz="3648"/>
            </a:pPr>
            <a:r>
              <a:rPr lang="en-US" dirty="0"/>
              <a:t>To activate </a:t>
            </a:r>
            <a:r>
              <a:rPr lang="en-US" dirty="0" err="1"/>
              <a:t>OpenFlow</a:t>
            </a:r>
            <a:endParaRPr lang="en-US" dirty="0"/>
          </a:p>
          <a:p>
            <a:pPr lvl="2" defTabSz="560831">
              <a:spcBef>
                <a:spcPts val="4000"/>
              </a:spcBef>
              <a:buFont typeface="Wingdings" panose="05000000000000000000" pitchFamily="2" charset="2"/>
              <a:buChar char="u"/>
              <a:defRPr sz="3648"/>
            </a:pPr>
            <a:r>
              <a:rPr lang="en-US" dirty="0" err="1"/>
              <a:t>onos</a:t>
            </a:r>
            <a:r>
              <a:rPr lang="en-US" dirty="0"/>
              <a:t>&gt; app activate </a:t>
            </a:r>
            <a:r>
              <a:rPr lang="en-US" dirty="0" err="1"/>
              <a:t>org.onosproject.openflow</a:t>
            </a:r>
            <a:endParaRPr lang="en-US" dirty="0"/>
          </a:p>
          <a:p>
            <a:pPr marL="277207" indent="-277207" defTabSz="560831">
              <a:spcBef>
                <a:spcPts val="4000"/>
              </a:spcBef>
              <a:defRPr sz="3648"/>
            </a:pPr>
            <a:r>
              <a:rPr dirty="0"/>
              <a:t>Use </a:t>
            </a:r>
            <a:r>
              <a:rPr dirty="0" err="1"/>
              <a:t>feature:list</a:t>
            </a:r>
            <a:r>
              <a:rPr dirty="0"/>
              <a:t> -</a:t>
            </a:r>
            <a:r>
              <a:rPr dirty="0" err="1"/>
              <a:t>i</a:t>
            </a:r>
            <a:r>
              <a:rPr dirty="0"/>
              <a:t> to list all installed features</a:t>
            </a:r>
            <a:endParaRPr lang="en-US" dirty="0"/>
          </a:p>
          <a:p>
            <a:pPr marL="277207" indent="-277207" defTabSz="560831">
              <a:spcBef>
                <a:spcPts val="4000"/>
              </a:spcBef>
              <a:defRPr sz="3648"/>
            </a:pPr>
            <a:r>
              <a:rPr lang="en-US" dirty="0"/>
              <a:t>Check the following web site for more details:</a:t>
            </a:r>
          </a:p>
          <a:p>
            <a:pPr lvl="2" defTabSz="560831">
              <a:spcBef>
                <a:spcPts val="4000"/>
              </a:spcBef>
              <a:buFont typeface="Wingdings" panose="05000000000000000000" pitchFamily="2" charset="2"/>
              <a:buChar char="u"/>
              <a:defRPr sz="3648"/>
            </a:pPr>
            <a:r>
              <a:rPr lang="en-US" dirty="0"/>
              <a:t>http://www.stackguy.com/archives/248</a:t>
            </a:r>
            <a:endParaRPr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30048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870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onos&gt; app activate org.onosproject.openflow</a:t>
            </a:r>
            <a:r>
              <a:rPr kumimoji="0" lang="zh-TW" altLang="zh-TW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130048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870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onos&gt; app activate org.onosproject.openflow</a:t>
            </a:r>
            <a:r>
              <a:rPr kumimoji="0" lang="zh-TW" altLang="zh-TW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launch mininet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dirty="0" err="1"/>
              <a:t>sudo</a:t>
            </a:r>
            <a:r>
              <a:rPr dirty="0"/>
              <a:t> </a:t>
            </a:r>
            <a:r>
              <a:rPr dirty="0" err="1"/>
              <a:t>mn</a:t>
            </a:r>
            <a:r>
              <a:rPr dirty="0"/>
              <a:t> --mac --switch </a:t>
            </a:r>
            <a:r>
              <a:rPr dirty="0" err="1"/>
              <a:t>ovsk,protocols</a:t>
            </a:r>
            <a:r>
              <a:rPr dirty="0"/>
              <a:t>=OpenFlow13 —controller=</a:t>
            </a:r>
            <a:r>
              <a:rPr dirty="0" err="1"/>
              <a:t>remote,ip</a:t>
            </a:r>
            <a:r>
              <a:rPr dirty="0"/>
              <a:t>=[controller’s </a:t>
            </a:r>
            <a:r>
              <a:rPr dirty="0" err="1"/>
              <a:t>ip</a:t>
            </a:r>
            <a:r>
              <a:rPr dirty="0"/>
              <a:t>] --topo linear,2</a:t>
            </a:r>
            <a:endParaRPr lang="en-US" dirty="0"/>
          </a:p>
          <a:p>
            <a:pPr hangingPunct="0">
              <a:spcBef>
                <a:spcPts val="0"/>
              </a:spcBef>
              <a:buSzTx/>
            </a:pPr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mn</a:t>
            </a:r>
            <a:r>
              <a:rPr lang="en-US" altLang="zh-TW" dirty="0"/>
              <a:t> --mac --switch </a:t>
            </a:r>
            <a:r>
              <a:rPr lang="en-US" altLang="zh-TW" dirty="0" err="1"/>
              <a:t>ovsk,protocols</a:t>
            </a:r>
            <a:r>
              <a:rPr lang="en-US" altLang="zh-TW" dirty="0"/>
              <a:t>=OpenFlow13 </a:t>
            </a:r>
          </a:p>
          <a:p>
            <a:pPr marL="0" indent="0" hangingPunct="0">
              <a:spcBef>
                <a:spcPts val="0"/>
              </a:spcBef>
              <a:buSzTx/>
              <a:buNone/>
            </a:pPr>
            <a:r>
              <a:rPr lang="en-US" altLang="zh-TW" dirty="0"/>
              <a:t>--controller=</a:t>
            </a:r>
            <a:r>
              <a:rPr lang="en-US" altLang="zh-TW" dirty="0" err="1"/>
              <a:t>remote,ip</a:t>
            </a:r>
            <a:r>
              <a:rPr lang="en-US" altLang="zh-TW" dirty="0"/>
              <a:t>=192.168.100.1 </a:t>
            </a:r>
          </a:p>
          <a:p>
            <a:pPr marL="0" indent="0" hangingPunct="0">
              <a:spcBef>
                <a:spcPts val="0"/>
              </a:spcBef>
              <a:buSzTx/>
              <a:buNone/>
            </a:pPr>
            <a:r>
              <a:rPr lang="en-US" altLang="zh-TW" dirty="0"/>
              <a:t>--custom ./mininet/custom/test.py --topo </a:t>
            </a:r>
            <a:r>
              <a:rPr lang="en-US" altLang="zh-TW" dirty="0" err="1"/>
              <a:t>mytopo</a:t>
            </a:r>
            <a:endParaRPr lang="zh-TW" altLang="en-US" dirty="0"/>
          </a:p>
          <a:p>
            <a:endParaRPr dirty="0"/>
          </a:p>
        </p:txBody>
      </p:sp>
      <p:sp>
        <p:nvSpPr>
          <p:cNvPr id="2" name="圓角矩形圖說文字 1"/>
          <p:cNvSpPr/>
          <p:nvPr/>
        </p:nvSpPr>
        <p:spPr>
          <a:xfrm>
            <a:off x="7821729" y="7240349"/>
            <a:ext cx="2608145" cy="930751"/>
          </a:xfrm>
          <a:prstGeom prst="wedgeRoundRectCallout">
            <a:avLst>
              <a:gd name="adj1" fmla="val -77440"/>
              <a:gd name="adj2" fmla="val -74743"/>
              <a:gd name="adj3" fmla="val 1666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The file to setup a topology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圓角矩形圖說文字 5"/>
          <p:cNvSpPr/>
          <p:nvPr/>
        </p:nvSpPr>
        <p:spPr>
          <a:xfrm>
            <a:off x="10719756" y="4876800"/>
            <a:ext cx="2070342" cy="1339374"/>
          </a:xfrm>
          <a:prstGeom prst="wedgeRoundRectCallout">
            <a:avLst>
              <a:gd name="adj1" fmla="val -77440"/>
              <a:gd name="adj2" fmla="val -74743"/>
              <a:gd name="adj3" fmla="val 16667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The default topo with two</a:t>
            </a:r>
            <a:r>
              <a:rPr kumimoji="0" lang="en-US" altLang="zh-TW" sz="24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 switches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test.py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653A5C5-2C9F-4989-99E2-E81D09B02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684" y="2345971"/>
            <a:ext cx="9742359" cy="700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4916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Topology</a:t>
            </a:r>
            <a:endParaRPr lang="zh-TW" altLang="en-US" dirty="0"/>
          </a:p>
        </p:txBody>
      </p:sp>
      <p:grpSp>
        <p:nvGrpSpPr>
          <p:cNvPr id="5" name="群組 397"/>
          <p:cNvGrpSpPr/>
          <p:nvPr/>
        </p:nvGrpSpPr>
        <p:grpSpPr>
          <a:xfrm>
            <a:off x="3644348" y="6131808"/>
            <a:ext cx="1583502" cy="984610"/>
            <a:chOff x="5247292" y="888103"/>
            <a:chExt cx="525909" cy="510680"/>
          </a:xfrm>
        </p:grpSpPr>
        <p:pic>
          <p:nvPicPr>
            <p:cNvPr id="6" name="Picture 37" descr="multi_router_RND_Gray_S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47292" y="960110"/>
              <a:ext cx="525909" cy="438673"/>
            </a:xfrm>
            <a:prstGeom prst="rect">
              <a:avLst/>
            </a:prstGeom>
            <a:noFill/>
          </p:spPr>
        </p:pic>
        <p:pic>
          <p:nvPicPr>
            <p:cNvPr id="7" name="Picture 38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7292" y="888103"/>
              <a:ext cx="302672" cy="288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群組 397"/>
          <p:cNvGrpSpPr/>
          <p:nvPr/>
        </p:nvGrpSpPr>
        <p:grpSpPr>
          <a:xfrm>
            <a:off x="7944679" y="6131808"/>
            <a:ext cx="1583502" cy="984610"/>
            <a:chOff x="5247292" y="888103"/>
            <a:chExt cx="525909" cy="510680"/>
          </a:xfrm>
        </p:grpSpPr>
        <p:pic>
          <p:nvPicPr>
            <p:cNvPr id="12" name="Picture 37" descr="multi_router_RND_Gray_S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47292" y="960110"/>
              <a:ext cx="525909" cy="438673"/>
            </a:xfrm>
            <a:prstGeom prst="rect">
              <a:avLst/>
            </a:prstGeom>
            <a:noFill/>
          </p:spPr>
        </p:pic>
        <p:pic>
          <p:nvPicPr>
            <p:cNvPr id="13" name="Picture 38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7292" y="888103"/>
              <a:ext cx="302672" cy="288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直線接點 18"/>
          <p:cNvCxnSpPr>
            <a:stCxn id="6" idx="3"/>
          </p:cNvCxnSpPr>
          <p:nvPr/>
        </p:nvCxnSpPr>
        <p:spPr>
          <a:xfrm flipV="1">
            <a:off x="5227850" y="6687883"/>
            <a:ext cx="2716829" cy="5646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Picture 51" descr="C:\Users\Ellen Yang\AppData\Local\Microsoft\Windows\Temporary Internet Files\Content.IE5\LFT09NBW\MC900431564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661" y="6037020"/>
            <a:ext cx="1540689" cy="178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1" descr="C:\Users\Ellen Yang\AppData\Local\Microsoft\Windows\Temporary Internet Files\Content.IE5\LFT09NBW\MC900431564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219" y="6037020"/>
            <a:ext cx="1540689" cy="178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接點 23"/>
          <p:cNvCxnSpPr>
            <a:endCxn id="6" idx="1"/>
          </p:cNvCxnSpPr>
          <p:nvPr/>
        </p:nvCxnSpPr>
        <p:spPr>
          <a:xfrm flipV="1">
            <a:off x="2955235" y="6693529"/>
            <a:ext cx="689113" cy="133186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線接點 28"/>
          <p:cNvCxnSpPr>
            <a:stCxn id="12" idx="3"/>
          </p:cNvCxnSpPr>
          <p:nvPr/>
        </p:nvCxnSpPr>
        <p:spPr>
          <a:xfrm>
            <a:off x="9528181" y="6693529"/>
            <a:ext cx="898221" cy="133186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手繪多邊形 31"/>
          <p:cNvSpPr/>
          <p:nvPr/>
        </p:nvSpPr>
        <p:spPr>
          <a:xfrm>
            <a:off x="2040835" y="6917354"/>
            <a:ext cx="9183756" cy="980942"/>
          </a:xfrm>
          <a:custGeom>
            <a:avLst/>
            <a:gdLst>
              <a:gd name="connsiteX0" fmla="*/ 0 w 9183756"/>
              <a:gd name="connsiteY0" fmla="*/ 980942 h 980942"/>
              <a:gd name="connsiteX1" fmla="*/ 4452730 w 9183756"/>
              <a:gd name="connsiteY1" fmla="*/ 281 h 980942"/>
              <a:gd name="connsiteX2" fmla="*/ 9183756 w 9183756"/>
              <a:gd name="connsiteY2" fmla="*/ 901429 h 98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3756" h="980942">
                <a:moveTo>
                  <a:pt x="0" y="980942"/>
                </a:moveTo>
                <a:cubicBezTo>
                  <a:pt x="1461052" y="497237"/>
                  <a:pt x="2922104" y="13533"/>
                  <a:pt x="4452730" y="281"/>
                </a:cubicBezTo>
                <a:cubicBezTo>
                  <a:pt x="5983356" y="-12971"/>
                  <a:pt x="7583556" y="444229"/>
                  <a:pt x="9183756" y="901429"/>
                </a:cubicBezTo>
              </a:path>
            </a:pathLst>
          </a:custGeom>
          <a:noFill/>
          <a:ln w="76200" cap="flat">
            <a:solidFill>
              <a:schemeClr val="bg1"/>
            </a:solidFill>
            <a:miter lim="400000"/>
            <a:headEnd type="none" w="med" len="med"/>
            <a:tailEnd type="arrow" w="med" len="med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9706199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Mininet</a:t>
            </a:r>
            <a:endParaRPr dirty="0"/>
          </a:p>
          <a:p>
            <a:r>
              <a:rPr dirty="0" err="1"/>
              <a:t>OpenDaylight</a:t>
            </a:r>
            <a:endParaRPr dirty="0"/>
          </a:p>
          <a:p>
            <a:r>
              <a:rPr dirty="0"/>
              <a:t>Add flow via REST API</a:t>
            </a:r>
          </a:p>
          <a:p>
            <a:r>
              <a:rPr dirty="0"/>
              <a:t>Appendix</a:t>
            </a:r>
          </a:p>
          <a:p>
            <a:r>
              <a:rPr dirty="0"/>
              <a:t>Reference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Topology via Web Page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lang="en-US" dirty="0">
                <a:hlinkClick r:id="rId2"/>
              </a:rPr>
              <a:t>http://localhost:8181/onos/ui/index.html</a:t>
            </a:r>
            <a:endParaRPr lang="en-US" dirty="0"/>
          </a:p>
          <a:p>
            <a:r>
              <a:rPr lang="en-US" dirty="0"/>
              <a:t>Login/password = </a:t>
            </a:r>
            <a:r>
              <a:rPr lang="en-US" dirty="0" err="1"/>
              <a:t>onos</a:t>
            </a:r>
            <a:r>
              <a:rPr lang="en-US" dirty="0"/>
              <a:t>/rocks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3507" t="19260" r="51884" b="33518"/>
          <a:stretch/>
        </p:blipFill>
        <p:spPr>
          <a:xfrm>
            <a:off x="2063750" y="4343400"/>
            <a:ext cx="8877300" cy="528595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Mininet test</a:t>
            </a:r>
          </a:p>
        </p:txBody>
      </p:sp>
      <p:sp>
        <p:nvSpPr>
          <p:cNvPr id="167" name="Shape 1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dirty="0"/>
              <a:t>In </a:t>
            </a:r>
            <a:r>
              <a:rPr dirty="0" err="1"/>
              <a:t>mininet</a:t>
            </a:r>
            <a:r>
              <a:rPr dirty="0"/>
              <a:t> environment we can use </a:t>
            </a:r>
            <a:r>
              <a:rPr dirty="0">
                <a:solidFill>
                  <a:schemeClr val="accent5"/>
                </a:solidFill>
              </a:rPr>
              <a:t>h1 </a:t>
            </a:r>
            <a:r>
              <a:rPr dirty="0" err="1">
                <a:solidFill>
                  <a:schemeClr val="accent5"/>
                </a:solidFill>
              </a:rPr>
              <a:t>ifconfig</a:t>
            </a:r>
            <a:r>
              <a:rPr dirty="0">
                <a:solidFill>
                  <a:schemeClr val="accent5"/>
                </a:solidFill>
              </a:rPr>
              <a:t> </a:t>
            </a:r>
            <a:r>
              <a:rPr dirty="0"/>
              <a:t>to check what h1’s </a:t>
            </a:r>
            <a:r>
              <a:rPr dirty="0" err="1"/>
              <a:t>ip</a:t>
            </a:r>
            <a:r>
              <a:rPr dirty="0"/>
              <a:t> address it is.</a:t>
            </a:r>
          </a:p>
        </p:txBody>
      </p:sp>
      <p:pic>
        <p:nvPicPr>
          <p:cNvPr id="168" name="螢幕快照 2016-12-08 上午2.32.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075" y="3863454"/>
            <a:ext cx="5914650" cy="5761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flow to vSwitch</a:t>
            </a:r>
          </a:p>
        </p:txBody>
      </p:sp>
      <p:sp>
        <p:nvSpPr>
          <p:cNvPr id="171" name="Shape 17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3463" indent="-283463" defTabSz="362204">
              <a:spcBef>
                <a:spcPts val="2600"/>
              </a:spcBef>
              <a:defRPr sz="2356"/>
            </a:pPr>
            <a:r>
              <a:rPr dirty="0"/>
              <a:t>We can use Rest API to install flow from controller to </a:t>
            </a:r>
            <a:r>
              <a:rPr dirty="0" err="1"/>
              <a:t>vswitch</a:t>
            </a:r>
            <a:endParaRPr dirty="0"/>
          </a:p>
          <a:p>
            <a:pPr marL="283463" indent="-283463" defTabSz="362204">
              <a:spcBef>
                <a:spcPts val="2600"/>
              </a:spcBef>
              <a:defRPr sz="2356"/>
            </a:pPr>
            <a:r>
              <a:rPr lang="en-US" dirty="0"/>
              <a:t>curl -X POST -H "</a:t>
            </a:r>
            <a:r>
              <a:rPr lang="en-US" dirty="0" err="1"/>
              <a:t>content-type:application</a:t>
            </a:r>
            <a:r>
              <a:rPr lang="en-US" dirty="0"/>
              <a:t>/</a:t>
            </a:r>
            <a:r>
              <a:rPr lang="en-US" dirty="0" err="1"/>
              <a:t>json</a:t>
            </a:r>
            <a:r>
              <a:rPr lang="en-US" dirty="0"/>
              <a:t>" http://localhost:8181/onos/v1/flows/of:0000000000000001 -d @./test_1.json --user </a:t>
            </a:r>
            <a:r>
              <a:rPr lang="en-US" dirty="0" err="1"/>
              <a:t>onos:rocks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5214938" y="6000751"/>
            <a:ext cx="2737643" cy="471487"/>
          </a:xfrm>
          <a:prstGeom prst="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524876" y="6000751"/>
            <a:ext cx="1519237" cy="471487"/>
          </a:xfrm>
          <a:prstGeom prst="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圓角矩形圖說文字 4"/>
          <p:cNvSpPr/>
          <p:nvPr/>
        </p:nvSpPr>
        <p:spPr>
          <a:xfrm>
            <a:off x="3352800" y="7906782"/>
            <a:ext cx="2536507" cy="522129"/>
          </a:xfrm>
          <a:prstGeom prst="wedgeRoundRectCallout">
            <a:avLst>
              <a:gd name="adj1" fmla="val 72671"/>
              <a:gd name="adj2" fmla="val -308327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Switch ID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圓角矩形圖說文字 25"/>
          <p:cNvSpPr/>
          <p:nvPr/>
        </p:nvSpPr>
        <p:spPr>
          <a:xfrm>
            <a:off x="8934450" y="7916465"/>
            <a:ext cx="2536507" cy="522129"/>
          </a:xfrm>
          <a:prstGeom prst="wedgeRoundRectCallout">
            <a:avLst>
              <a:gd name="adj1" fmla="val -25339"/>
              <a:gd name="adj2" fmla="val -305590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Json</a:t>
            </a: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 file for the rule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flow to vSwitch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506" t="9814" r="57431" b="41158"/>
          <a:stretch/>
        </p:blipFill>
        <p:spPr>
          <a:xfrm>
            <a:off x="1265237" y="1928812"/>
            <a:ext cx="10787063" cy="76156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00213" y="6215064"/>
            <a:ext cx="3200400" cy="2700336"/>
          </a:xfrm>
          <a:prstGeom prst="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00213" y="4049711"/>
            <a:ext cx="3086100" cy="1686933"/>
          </a:xfrm>
          <a:prstGeom prst="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圓角矩形圖說文字 6"/>
          <p:cNvSpPr/>
          <p:nvPr/>
        </p:nvSpPr>
        <p:spPr>
          <a:xfrm>
            <a:off x="6810375" y="7099856"/>
            <a:ext cx="2536507" cy="930751"/>
          </a:xfrm>
          <a:prstGeom prst="wedgeRoundRectCallout">
            <a:avLst>
              <a:gd name="adj1" fmla="val -107014"/>
              <a:gd name="adj2" fmla="val 27849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The packet</a:t>
            </a:r>
            <a:r>
              <a:rPr kumimoji="0" lang="en-US" altLang="zh-TW" sz="2400" b="0" i="0" u="none" strike="noStrike" cap="none" spc="0" normalizeH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 we want to match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6658768" y="4049711"/>
            <a:ext cx="2536507" cy="930751"/>
          </a:xfrm>
          <a:prstGeom prst="wedgeRoundRectCallout">
            <a:avLst>
              <a:gd name="adj1" fmla="val -107014"/>
              <a:gd name="adj2" fmla="val 27849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Action (how</a:t>
            </a:r>
            <a:r>
              <a:rPr kumimoji="0" lang="en-US" altLang="zh-TW" sz="2400" b="0" i="0" u="none" strike="noStrike" cap="none" spc="0" normalizeH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 to process the packet)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793438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741" t="19120" r="33212" b="13380"/>
          <a:stretch/>
        </p:blipFill>
        <p:spPr>
          <a:xfrm>
            <a:off x="1746746" y="3490912"/>
            <a:ext cx="9511308" cy="5728000"/>
          </a:xfrm>
          <a:prstGeom prst="rect">
            <a:avLst/>
          </a:prstGeom>
        </p:spPr>
      </p:pic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Check Flow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lang="en-US" dirty="0"/>
              <a:t>ONOS web site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00212" y="6215064"/>
            <a:ext cx="9557842" cy="1271586"/>
          </a:xfrm>
          <a:prstGeom prst="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圓角矩形圖說文字 9"/>
          <p:cNvSpPr/>
          <p:nvPr/>
        </p:nvSpPr>
        <p:spPr>
          <a:xfrm>
            <a:off x="8644663" y="4745124"/>
            <a:ext cx="2536507" cy="930751"/>
          </a:xfrm>
          <a:prstGeom prst="wedgeRoundRectCallout">
            <a:avLst>
              <a:gd name="adj1" fmla="val -95749"/>
              <a:gd name="adj2" fmla="val 87716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2400" dirty="0">
                <a:solidFill>
                  <a:schemeClr val="tx2">
                    <a:lumMod val="10000"/>
                  </a:schemeClr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The flow which we add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 Traffic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iperf</a:t>
            </a:r>
            <a:r>
              <a:rPr lang="en-US" altLang="zh-TW" dirty="0"/>
              <a:t> or ping</a:t>
            </a:r>
          </a:p>
          <a:p>
            <a:r>
              <a:rPr lang="en-US" altLang="zh-TW" dirty="0"/>
              <a:t>h1 ping h2</a:t>
            </a:r>
          </a:p>
          <a:p>
            <a:r>
              <a:rPr lang="en-US" altLang="zh-TW" dirty="0" err="1"/>
              <a:t>iperf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655069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Check Flow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dirty="0"/>
              <a:t>Use </a:t>
            </a:r>
            <a:r>
              <a:rPr dirty="0" err="1">
                <a:solidFill>
                  <a:schemeClr val="accent5"/>
                </a:solidFill>
              </a:rPr>
              <a:t>sh</a:t>
            </a:r>
            <a:r>
              <a:rPr dirty="0">
                <a:solidFill>
                  <a:schemeClr val="accent5"/>
                </a:solidFill>
              </a:rPr>
              <a:t> </a:t>
            </a:r>
            <a:r>
              <a:rPr dirty="0" err="1">
                <a:solidFill>
                  <a:schemeClr val="accent5"/>
                </a:solidFill>
              </a:rPr>
              <a:t>ovs-ofctl</a:t>
            </a:r>
            <a:r>
              <a:rPr dirty="0">
                <a:solidFill>
                  <a:schemeClr val="accent5"/>
                </a:solidFill>
              </a:rPr>
              <a:t> dump-flows -O OpenFlow13 s1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663" t="18981" r="32978" b="13379"/>
          <a:stretch/>
        </p:blipFill>
        <p:spPr>
          <a:xfrm>
            <a:off x="708818" y="2527300"/>
            <a:ext cx="11587164" cy="695801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43137" y="6006307"/>
            <a:ext cx="957263" cy="1223168"/>
          </a:xfrm>
          <a:prstGeom prst="rect">
            <a:avLst/>
          </a:prstGeom>
          <a:noFill/>
          <a:ln w="76200" cap="flat">
            <a:solidFill>
              <a:schemeClr val="bg1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4201251" y="7742238"/>
            <a:ext cx="2536507" cy="1339374"/>
          </a:xfrm>
          <a:prstGeom prst="wedgeRoundRectCallout">
            <a:avLst>
              <a:gd name="adj1" fmla="val -82794"/>
              <a:gd name="adj2" fmla="val -139472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2400" dirty="0">
                <a:solidFill>
                  <a:schemeClr val="tx2">
                    <a:lumMod val="10000"/>
                  </a:schemeClr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The number of packets matching the rules</a:t>
            </a:r>
          </a:p>
        </p:txBody>
      </p:sp>
    </p:spTree>
    <p:extLst>
      <p:ext uri="{BB962C8B-B14F-4D97-AF65-F5344CB8AC3E}">
        <p14:creationId xmlns:p14="http://schemas.microsoft.com/office/powerpoint/2010/main" val="29271451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52500" y="2683565"/>
            <a:ext cx="11099800" cy="6286500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dirty="0"/>
              <a:t>h1 ping h2</a:t>
            </a:r>
          </a:p>
          <a:p>
            <a:r>
              <a:rPr lang="zh-TW" altLang="en-US" dirty="0"/>
              <a:t>產生有兩條路徑的</a:t>
            </a:r>
            <a:r>
              <a:rPr lang="en-US" altLang="zh-TW" dirty="0"/>
              <a:t>topology</a:t>
            </a:r>
          </a:p>
          <a:p>
            <a:r>
              <a:rPr lang="zh-TW" altLang="en-US" dirty="0"/>
              <a:t>讓</a:t>
            </a:r>
            <a:r>
              <a:rPr lang="en-US" altLang="zh-TW" dirty="0"/>
              <a:t>ping packet</a:t>
            </a:r>
            <a:r>
              <a:rPr lang="zh-TW" altLang="en-US" dirty="0"/>
              <a:t>走較長的路徑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/>
              <a:t>NTU COOL</a:t>
            </a:r>
            <a:r>
              <a:rPr lang="zh-TW" altLang="en-US" dirty="0"/>
              <a:t>上傳三張螢幕截圖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Switch s3</a:t>
            </a:r>
            <a:r>
              <a:rPr lang="zh-TW" altLang="en-US" dirty="0"/>
              <a:t>的</a:t>
            </a:r>
            <a:r>
              <a:rPr lang="en-US" altLang="zh-TW" dirty="0"/>
              <a:t>forwarding table</a:t>
            </a:r>
          </a:p>
          <a:p>
            <a:pPr lvl="1"/>
            <a:r>
              <a:rPr lang="en-US" altLang="zh-TW" dirty="0"/>
              <a:t>Ping </a:t>
            </a:r>
            <a:r>
              <a:rPr lang="zh-TW" altLang="en-US" dirty="0"/>
              <a:t>成功的畫面</a:t>
            </a:r>
            <a:endParaRPr lang="en-US" altLang="zh-TW" dirty="0"/>
          </a:p>
          <a:p>
            <a:pPr lvl="1"/>
            <a:r>
              <a:rPr lang="en-US" altLang="zh-TW" dirty="0"/>
              <a:t>ONOS GUI</a:t>
            </a:r>
            <a:r>
              <a:rPr lang="zh-TW" altLang="en-US" dirty="0"/>
              <a:t>中的</a:t>
            </a:r>
            <a:r>
              <a:rPr lang="en-US" altLang="zh-TW" dirty="0"/>
              <a:t>topology</a:t>
            </a:r>
          </a:p>
          <a:p>
            <a:r>
              <a:rPr lang="en-US" altLang="zh-TW" dirty="0"/>
              <a:t>Due</a:t>
            </a:r>
            <a:r>
              <a:rPr lang="en-US" altLang="zh-TW"/>
              <a:t>: 4/1, </a:t>
            </a:r>
            <a:r>
              <a:rPr lang="en-US" altLang="zh-TW" dirty="0"/>
              <a:t>2024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120824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Topology</a:t>
            </a:r>
            <a:endParaRPr lang="zh-TW" altLang="en-US" dirty="0"/>
          </a:p>
        </p:txBody>
      </p:sp>
      <p:grpSp>
        <p:nvGrpSpPr>
          <p:cNvPr id="5" name="群組 397"/>
          <p:cNvGrpSpPr/>
          <p:nvPr/>
        </p:nvGrpSpPr>
        <p:grpSpPr>
          <a:xfrm>
            <a:off x="3644348" y="6131808"/>
            <a:ext cx="1583502" cy="984610"/>
            <a:chOff x="5247292" y="888103"/>
            <a:chExt cx="525909" cy="510680"/>
          </a:xfrm>
        </p:grpSpPr>
        <p:pic>
          <p:nvPicPr>
            <p:cNvPr id="6" name="Picture 37" descr="multi_router_RND_Gray_S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47292" y="960110"/>
              <a:ext cx="525909" cy="438673"/>
            </a:xfrm>
            <a:prstGeom prst="rect">
              <a:avLst/>
            </a:prstGeom>
            <a:noFill/>
          </p:spPr>
        </p:pic>
        <p:pic>
          <p:nvPicPr>
            <p:cNvPr id="7" name="Picture 38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7292" y="888103"/>
              <a:ext cx="302672" cy="288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群組 397"/>
          <p:cNvGrpSpPr/>
          <p:nvPr/>
        </p:nvGrpSpPr>
        <p:grpSpPr>
          <a:xfrm>
            <a:off x="5710649" y="3955209"/>
            <a:ext cx="1583502" cy="984610"/>
            <a:chOff x="5247292" y="888103"/>
            <a:chExt cx="525909" cy="510680"/>
          </a:xfrm>
        </p:grpSpPr>
        <p:pic>
          <p:nvPicPr>
            <p:cNvPr id="9" name="Picture 37" descr="multi_router_RND_Gray_S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47292" y="960110"/>
              <a:ext cx="525909" cy="438673"/>
            </a:xfrm>
            <a:prstGeom prst="rect">
              <a:avLst/>
            </a:prstGeom>
            <a:noFill/>
          </p:spPr>
        </p:pic>
        <p:pic>
          <p:nvPicPr>
            <p:cNvPr id="10" name="Picture 38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7292" y="888103"/>
              <a:ext cx="302672" cy="288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群組 397"/>
          <p:cNvGrpSpPr/>
          <p:nvPr/>
        </p:nvGrpSpPr>
        <p:grpSpPr>
          <a:xfrm>
            <a:off x="7944679" y="6131808"/>
            <a:ext cx="1583502" cy="984610"/>
            <a:chOff x="5247292" y="888103"/>
            <a:chExt cx="525909" cy="510680"/>
          </a:xfrm>
        </p:grpSpPr>
        <p:pic>
          <p:nvPicPr>
            <p:cNvPr id="12" name="Picture 37" descr="multi_router_RND_Gray_S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47292" y="960110"/>
              <a:ext cx="525909" cy="438673"/>
            </a:xfrm>
            <a:prstGeom prst="rect">
              <a:avLst/>
            </a:prstGeom>
            <a:noFill/>
          </p:spPr>
        </p:pic>
        <p:pic>
          <p:nvPicPr>
            <p:cNvPr id="13" name="Picture 38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7292" y="888103"/>
              <a:ext cx="302672" cy="288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5" name="直線接點 14"/>
          <p:cNvCxnSpPr/>
          <p:nvPr/>
        </p:nvCxnSpPr>
        <p:spPr>
          <a:xfrm flipV="1">
            <a:off x="4664765" y="4823791"/>
            <a:ext cx="1709531" cy="1586054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直線接點 15"/>
          <p:cNvCxnSpPr>
            <a:cxnSpLocks/>
            <a:stCxn id="13" idx="0"/>
          </p:cNvCxnSpPr>
          <p:nvPr/>
        </p:nvCxnSpPr>
        <p:spPr>
          <a:xfrm flipH="1" flipV="1">
            <a:off x="6798233" y="4823791"/>
            <a:ext cx="1602116" cy="1308017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線接點 18"/>
          <p:cNvCxnSpPr>
            <a:stCxn id="6" idx="3"/>
          </p:cNvCxnSpPr>
          <p:nvPr/>
        </p:nvCxnSpPr>
        <p:spPr>
          <a:xfrm flipV="1">
            <a:off x="5227850" y="6687883"/>
            <a:ext cx="2716829" cy="5646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Picture 51" descr="C:\Users\Ellen Yang\AppData\Local\Microsoft\Windows\Temporary Internet Files\Content.IE5\LFT09NBW\MC900431564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661" y="6037020"/>
            <a:ext cx="1540689" cy="178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1" descr="C:\Users\Ellen Yang\AppData\Local\Microsoft\Windows\Temporary Internet Files\Content.IE5\LFT09NBW\MC900431564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219" y="6037020"/>
            <a:ext cx="1540689" cy="178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接點 23"/>
          <p:cNvCxnSpPr>
            <a:endCxn id="6" idx="1"/>
          </p:cNvCxnSpPr>
          <p:nvPr/>
        </p:nvCxnSpPr>
        <p:spPr>
          <a:xfrm flipV="1">
            <a:off x="2955235" y="6693529"/>
            <a:ext cx="689113" cy="133186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線接點 28"/>
          <p:cNvCxnSpPr>
            <a:stCxn id="12" idx="3"/>
          </p:cNvCxnSpPr>
          <p:nvPr/>
        </p:nvCxnSpPr>
        <p:spPr>
          <a:xfrm>
            <a:off x="9528181" y="6693529"/>
            <a:ext cx="898221" cy="133186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手繪多邊形 31"/>
          <p:cNvSpPr/>
          <p:nvPr/>
        </p:nvSpPr>
        <p:spPr>
          <a:xfrm>
            <a:off x="2040835" y="4371975"/>
            <a:ext cx="9183756" cy="3526321"/>
          </a:xfrm>
          <a:custGeom>
            <a:avLst/>
            <a:gdLst>
              <a:gd name="connsiteX0" fmla="*/ 0 w 9183756"/>
              <a:gd name="connsiteY0" fmla="*/ 980942 h 980942"/>
              <a:gd name="connsiteX1" fmla="*/ 4452730 w 9183756"/>
              <a:gd name="connsiteY1" fmla="*/ 281 h 980942"/>
              <a:gd name="connsiteX2" fmla="*/ 9183756 w 9183756"/>
              <a:gd name="connsiteY2" fmla="*/ 901429 h 98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3756" h="980942">
                <a:moveTo>
                  <a:pt x="0" y="980942"/>
                </a:moveTo>
                <a:cubicBezTo>
                  <a:pt x="1461052" y="497237"/>
                  <a:pt x="2922104" y="13533"/>
                  <a:pt x="4452730" y="281"/>
                </a:cubicBezTo>
                <a:cubicBezTo>
                  <a:pt x="5983356" y="-12971"/>
                  <a:pt x="7583556" y="444229"/>
                  <a:pt x="9183756" y="901429"/>
                </a:cubicBezTo>
              </a:path>
            </a:pathLst>
          </a:custGeom>
          <a:noFill/>
          <a:ln w="76200" cap="flat">
            <a:solidFill>
              <a:schemeClr val="bg1"/>
            </a:solidFill>
            <a:miter lim="400000"/>
            <a:headEnd type="none" w="med" len="med"/>
            <a:tailEnd type="arrow" w="med" len="med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6918869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</a:t>
            </a:r>
          </a:p>
        </p:txBody>
      </p:sp>
      <p:sp>
        <p:nvSpPr>
          <p:cNvPr id="199" name="Shape 1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u="sng" dirty="0"/>
              <a:t>ONOS and </a:t>
            </a:r>
            <a:r>
              <a:rPr lang="en-US" u="sng" dirty="0" err="1"/>
              <a:t>mininet</a:t>
            </a:r>
            <a:endParaRPr lang="en-US" u="sng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en-US" u="sng" dirty="0"/>
              <a:t>http://www.stackguy.com/archives/248</a:t>
            </a:r>
          </a:p>
          <a:p>
            <a:r>
              <a:rPr lang="en-US" u="sng" dirty="0" err="1"/>
              <a:t>json</a:t>
            </a:r>
            <a:r>
              <a:rPr lang="en-US" u="sng" dirty="0"/>
              <a:t> for rule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en-US" u="sng" dirty="0"/>
              <a:t>https://wiki.onosproject.org/display/ONOS/Flow+Rules</a:t>
            </a:r>
          </a:p>
          <a:p>
            <a:r>
              <a:rPr lang="en-US" u="sng" dirty="0"/>
              <a:t>curl to install rules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en-US" u="sng" dirty="0"/>
              <a:t>https://wiki.onosproject.org/display/ONOS/REST</a:t>
            </a:r>
            <a:endParaRPr u="sng" dirty="0">
              <a:hlinkClick r:id="rId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Mininet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Download virtual disk from </a:t>
            </a:r>
            <a:r>
              <a:rPr sz="2400" u="sng">
                <a:hlinkClick r:id="rId2"/>
              </a:rPr>
              <a:t>https://github.com/mininet/mininet/wiki/Mininet-VM-Images</a:t>
            </a:r>
          </a:p>
        </p:txBody>
      </p:sp>
      <p:pic>
        <p:nvPicPr>
          <p:cNvPr id="127" name="螢幕快照 2016-12-07 上午10.12.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6" y="3733800"/>
            <a:ext cx="8762008" cy="5544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Mininet</a:t>
            </a:r>
          </a:p>
        </p:txBody>
      </p:sp>
      <p:sp>
        <p:nvSpPr>
          <p:cNvPr id="130" name="Shape 1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Boot Mininet by </a:t>
            </a:r>
            <a:r>
              <a:rPr dirty="0" err="1"/>
              <a:t>Virtualbox</a:t>
            </a:r>
            <a:r>
              <a:rPr dirty="0"/>
              <a:t>, </a:t>
            </a:r>
            <a:r>
              <a:rPr dirty="0" err="1"/>
              <a:t>Vmware</a:t>
            </a:r>
            <a:r>
              <a:rPr dirty="0"/>
              <a:t>, Parallels Desktop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Virtualbox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54369" y="3331306"/>
            <a:ext cx="2955985" cy="194925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 err="1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Mininet</a:t>
            </a:r>
            <a:r>
              <a:rPr lang="en-US" altLang="zh-TW" sz="2400" dirty="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 image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70785" y="3331306"/>
            <a:ext cx="2955985" cy="194925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Ubuntu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61140" y="6609011"/>
            <a:ext cx="2955985" cy="47192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Internal Network</a:t>
            </a:r>
            <a:endParaRPr kumimoji="0" lang="en-US" altLang="zh-TW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" name="直線接點 7"/>
          <p:cNvCxnSpPr>
            <a:stCxn id="4" idx="2"/>
          </p:cNvCxnSpPr>
          <p:nvPr/>
        </p:nvCxnSpPr>
        <p:spPr>
          <a:xfrm>
            <a:off x="3732362" y="5280558"/>
            <a:ext cx="1713781" cy="132845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線接點 9"/>
          <p:cNvCxnSpPr/>
          <p:nvPr/>
        </p:nvCxnSpPr>
        <p:spPr>
          <a:xfrm flipH="1">
            <a:off x="6958642" y="5280558"/>
            <a:ext cx="1380226" cy="132845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矩形 10"/>
          <p:cNvSpPr/>
          <p:nvPr/>
        </p:nvSpPr>
        <p:spPr>
          <a:xfrm>
            <a:off x="9282023" y="6609011"/>
            <a:ext cx="2955985" cy="47192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NAT</a:t>
            </a:r>
            <a:endParaRPr kumimoji="0" lang="en-US" altLang="zh-TW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" name="直線接點 12"/>
          <p:cNvCxnSpPr>
            <a:endCxn id="11" idx="0"/>
          </p:cNvCxnSpPr>
          <p:nvPr/>
        </p:nvCxnSpPr>
        <p:spPr>
          <a:xfrm>
            <a:off x="8787442" y="5280558"/>
            <a:ext cx="1972574" cy="132845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雲朵形 13"/>
          <p:cNvSpPr/>
          <p:nvPr/>
        </p:nvSpPr>
        <p:spPr>
          <a:xfrm>
            <a:off x="9773729" y="7636858"/>
            <a:ext cx="2343510" cy="1842810"/>
          </a:xfrm>
          <a:prstGeom prst="cloud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Internet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</p:txBody>
      </p:sp>
      <p:cxnSp>
        <p:nvCxnSpPr>
          <p:cNvPr id="16" name="直線接點 15"/>
          <p:cNvCxnSpPr>
            <a:stCxn id="11" idx="2"/>
            <a:endCxn id="14" idx="3"/>
          </p:cNvCxnSpPr>
          <p:nvPr/>
        </p:nvCxnSpPr>
        <p:spPr>
          <a:xfrm>
            <a:off x="10760016" y="7080935"/>
            <a:ext cx="185468" cy="661287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文字方塊 16"/>
          <p:cNvSpPr txBox="1"/>
          <p:nvPr/>
        </p:nvSpPr>
        <p:spPr>
          <a:xfrm>
            <a:off x="9412832" y="5280558"/>
            <a:ext cx="135293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Interface</a:t>
            </a:r>
            <a:r>
              <a:rPr kumimoji="0" lang="en-US" altLang="zh-TW" sz="24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1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445345" y="5280558"/>
            <a:ext cx="135293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Interface</a:t>
            </a:r>
            <a:r>
              <a:rPr kumimoji="0" lang="en-US" altLang="zh-TW" sz="24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2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957270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Virtualbox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66323" y="3331306"/>
            <a:ext cx="4357149" cy="194925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70785" y="3331306"/>
            <a:ext cx="2955985" cy="194925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Controller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61140" y="6609011"/>
            <a:ext cx="2955985" cy="47192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TW" sz="2400" dirty="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Internal Network</a:t>
            </a:r>
            <a:endParaRPr lang="en-US" altLang="zh-TW" sz="240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</p:txBody>
      </p:sp>
      <p:cxnSp>
        <p:nvCxnSpPr>
          <p:cNvPr id="8" name="直線接點 7"/>
          <p:cNvCxnSpPr>
            <a:stCxn id="4" idx="2"/>
          </p:cNvCxnSpPr>
          <p:nvPr/>
        </p:nvCxnSpPr>
        <p:spPr>
          <a:xfrm>
            <a:off x="3732362" y="5280558"/>
            <a:ext cx="1713781" cy="132845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線接點 9"/>
          <p:cNvCxnSpPr/>
          <p:nvPr/>
        </p:nvCxnSpPr>
        <p:spPr>
          <a:xfrm flipH="1">
            <a:off x="6958642" y="5280558"/>
            <a:ext cx="1380226" cy="132845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矩形 10"/>
          <p:cNvSpPr/>
          <p:nvPr/>
        </p:nvSpPr>
        <p:spPr>
          <a:xfrm>
            <a:off x="9282023" y="6609011"/>
            <a:ext cx="2955985" cy="47192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rPr>
              <a:t>NAT</a:t>
            </a:r>
            <a:endParaRPr kumimoji="0" lang="en-US" altLang="zh-TW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" name="直線接點 12"/>
          <p:cNvCxnSpPr>
            <a:endCxn id="11" idx="0"/>
          </p:cNvCxnSpPr>
          <p:nvPr/>
        </p:nvCxnSpPr>
        <p:spPr>
          <a:xfrm>
            <a:off x="8787442" y="5280558"/>
            <a:ext cx="1972574" cy="132845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雲朵形 13"/>
          <p:cNvSpPr/>
          <p:nvPr/>
        </p:nvSpPr>
        <p:spPr>
          <a:xfrm>
            <a:off x="9773729" y="7636858"/>
            <a:ext cx="2343510" cy="1842810"/>
          </a:xfrm>
          <a:prstGeom prst="cloud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Internet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240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</a:endParaRPr>
          </a:p>
        </p:txBody>
      </p:sp>
      <p:cxnSp>
        <p:nvCxnSpPr>
          <p:cNvPr id="16" name="直線接點 15"/>
          <p:cNvCxnSpPr>
            <a:stCxn id="11" idx="2"/>
            <a:endCxn id="14" idx="3"/>
          </p:cNvCxnSpPr>
          <p:nvPr/>
        </p:nvCxnSpPr>
        <p:spPr>
          <a:xfrm>
            <a:off x="10760016" y="7080935"/>
            <a:ext cx="185468" cy="661287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26" name="Picture 2" descr="http://archive.openflow.org/wk/images/9/9f/Router_top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4"/>
          <a:stretch/>
        </p:blipFill>
        <p:spPr bwMode="auto">
          <a:xfrm>
            <a:off x="1770032" y="3712699"/>
            <a:ext cx="3924659" cy="132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048000" y="3712699"/>
            <a:ext cx="1500996" cy="410727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手繪多邊形 11"/>
          <p:cNvSpPr/>
          <p:nvPr/>
        </p:nvSpPr>
        <p:spPr>
          <a:xfrm>
            <a:off x="4508740" y="4525992"/>
            <a:ext cx="3427562" cy="967584"/>
          </a:xfrm>
          <a:custGeom>
            <a:avLst/>
            <a:gdLst>
              <a:gd name="connsiteX0" fmla="*/ 0 w 3427562"/>
              <a:gd name="connsiteY0" fmla="*/ 0 h 967584"/>
              <a:gd name="connsiteX1" fmla="*/ 776377 w 3427562"/>
              <a:gd name="connsiteY1" fmla="*/ 966159 h 967584"/>
              <a:gd name="connsiteX2" fmla="*/ 3427562 w 3427562"/>
              <a:gd name="connsiteY2" fmla="*/ 172529 h 96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7562" h="967584">
                <a:moveTo>
                  <a:pt x="0" y="0"/>
                </a:moveTo>
                <a:cubicBezTo>
                  <a:pt x="102558" y="468702"/>
                  <a:pt x="205117" y="937404"/>
                  <a:pt x="776377" y="966159"/>
                </a:cubicBezTo>
                <a:cubicBezTo>
                  <a:pt x="1347637" y="994914"/>
                  <a:pt x="2387599" y="583721"/>
                  <a:pt x="3427562" y="172529"/>
                </a:cubicBezTo>
              </a:path>
            </a:pathLst>
          </a:custGeom>
          <a:noFill/>
          <a:ln w="28575" cap="flat">
            <a:solidFill>
              <a:schemeClr val="bg1"/>
            </a:solidFill>
            <a:prstDash val="dashDot"/>
            <a:miter lim="400000"/>
            <a:headEnd type="none" w="med" len="med"/>
            <a:tailEnd type="arrow" w="med" len="med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手繪多邊形 14"/>
          <p:cNvSpPr/>
          <p:nvPr/>
        </p:nvSpPr>
        <p:spPr>
          <a:xfrm>
            <a:off x="3061818" y="4418110"/>
            <a:ext cx="4983752" cy="1912610"/>
          </a:xfrm>
          <a:custGeom>
            <a:avLst/>
            <a:gdLst>
              <a:gd name="connsiteX0" fmla="*/ 78197 w 4983752"/>
              <a:gd name="connsiteY0" fmla="*/ 113633 h 1912610"/>
              <a:gd name="connsiteX1" fmla="*/ 147208 w 4983752"/>
              <a:gd name="connsiteY1" fmla="*/ 171143 h 1912610"/>
              <a:gd name="connsiteX2" fmla="*/ 1418167 w 4983752"/>
              <a:gd name="connsiteY2" fmla="*/ 1741150 h 1912610"/>
              <a:gd name="connsiteX3" fmla="*/ 2993925 w 4983752"/>
              <a:gd name="connsiteY3" fmla="*/ 1723898 h 1912610"/>
              <a:gd name="connsiteX4" fmla="*/ 4983752 w 4983752"/>
              <a:gd name="connsiteY4" fmla="*/ 429935 h 191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3752" h="1912610">
                <a:moveTo>
                  <a:pt x="78197" y="113633"/>
                </a:moveTo>
                <a:cubicBezTo>
                  <a:pt x="1038" y="6761"/>
                  <a:pt x="-76120" y="-100110"/>
                  <a:pt x="147208" y="171143"/>
                </a:cubicBezTo>
                <a:cubicBezTo>
                  <a:pt x="370536" y="442396"/>
                  <a:pt x="943714" y="1482357"/>
                  <a:pt x="1418167" y="1741150"/>
                </a:cubicBezTo>
                <a:cubicBezTo>
                  <a:pt x="1892620" y="1999943"/>
                  <a:pt x="2399661" y="1942434"/>
                  <a:pt x="2993925" y="1723898"/>
                </a:cubicBezTo>
                <a:cubicBezTo>
                  <a:pt x="3588189" y="1505362"/>
                  <a:pt x="4285970" y="967648"/>
                  <a:pt x="4983752" y="429935"/>
                </a:cubicBezTo>
              </a:path>
            </a:pathLst>
          </a:custGeom>
          <a:noFill/>
          <a:ln w="28575" cap="flat">
            <a:solidFill>
              <a:schemeClr val="bg1"/>
            </a:solidFill>
            <a:prstDash val="dashDot"/>
            <a:miter lim="400000"/>
            <a:headEnd type="none" w="med" len="med"/>
            <a:tailEnd type="arrow" w="med" len="med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269493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VirtualBox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52500" y="2932982"/>
            <a:ext cx="11099800" cy="2357886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/>
              <a:t>Setup interfaces in Ubuntu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dhclient</a:t>
            </a:r>
            <a:r>
              <a:rPr lang="en-US" altLang="zh-TW" dirty="0"/>
              <a:t> enp0s3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ifconfig</a:t>
            </a:r>
            <a:r>
              <a:rPr lang="en-US" altLang="zh-TW" dirty="0"/>
              <a:t> enp0s8 192.168.100.1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" t="41745" r="58653"/>
          <a:stretch/>
        </p:blipFill>
        <p:spPr>
          <a:xfrm>
            <a:off x="2720196" y="5060830"/>
            <a:ext cx="4951562" cy="42614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18913" y="5106838"/>
            <a:ext cx="805132" cy="270294"/>
          </a:xfrm>
          <a:prstGeom prst="rect">
            <a:avLst/>
          </a:prstGeom>
          <a:noFill/>
          <a:ln w="28575" cap="flat">
            <a:solidFill>
              <a:schemeClr val="bg1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8913" y="6150634"/>
            <a:ext cx="805132" cy="270294"/>
          </a:xfrm>
          <a:prstGeom prst="rect">
            <a:avLst/>
          </a:prstGeom>
          <a:noFill/>
          <a:ln w="28575" cap="flat">
            <a:solidFill>
              <a:schemeClr val="bg1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0122994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VirtualBox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52500" y="3197525"/>
            <a:ext cx="11099800" cy="2357886"/>
          </a:xfrm>
        </p:spPr>
        <p:txBody>
          <a:bodyPr>
            <a:normAutofit/>
          </a:bodyPr>
          <a:lstStyle/>
          <a:p>
            <a:r>
              <a:rPr lang="en-US" altLang="zh-TW" dirty="0"/>
              <a:t>Setup interfaces in </a:t>
            </a:r>
            <a:r>
              <a:rPr lang="en-US" altLang="zh-TW" dirty="0" err="1"/>
              <a:t>Mininet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ifconfig</a:t>
            </a:r>
            <a:r>
              <a:rPr lang="en-US" altLang="zh-TW" dirty="0"/>
              <a:t> eth0 192.168.100.2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977024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Virtualbox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double-click on the .ovf file and import it</a:t>
            </a:r>
          </a:p>
          <a:p>
            <a:r>
              <a:t>If you get errors importing the .ovf file, you can simply create a new VM of the appropriate type (e.g. Linux, Ubuntu 64-bit) and use the .vmdk file as the virtual hard disk for the new VM.</a:t>
            </a:r>
          </a:p>
          <a:p>
            <a:r>
              <a:t>Select “settings,” and add an additional </a:t>
            </a:r>
            <a:r>
              <a:rPr i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host-only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 network adapter</a:t>
            </a:r>
            <a:r>
              <a:t> that you can use log in to the VM image. Start the VM.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1815</TotalTime>
  <Words>738</Words>
  <Application>Microsoft Office PowerPoint</Application>
  <PresentationFormat>自訂</PresentationFormat>
  <Paragraphs>122</Paragraphs>
  <Slides>29</Slides>
  <Notes>1</Notes>
  <HiddenSlides>3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Helvetica Light</vt:lpstr>
      <vt:lpstr>Helvetica Neue</vt:lpstr>
      <vt:lpstr>Arial</vt:lpstr>
      <vt:lpstr>Courier New</vt:lpstr>
      <vt:lpstr>Helvetica</vt:lpstr>
      <vt:lpstr>Wingdings</vt:lpstr>
      <vt:lpstr>Gradient</vt:lpstr>
      <vt:lpstr>   Lab 1 Mininet/ONOS Installation</vt:lpstr>
      <vt:lpstr>Outline</vt:lpstr>
      <vt:lpstr>Mininet</vt:lpstr>
      <vt:lpstr>Mininet</vt:lpstr>
      <vt:lpstr>Virtualbox</vt:lpstr>
      <vt:lpstr>Virtualbox</vt:lpstr>
      <vt:lpstr>VirtualBox</vt:lpstr>
      <vt:lpstr>VirtualBox</vt:lpstr>
      <vt:lpstr>Virtualbox</vt:lpstr>
      <vt:lpstr>Vmware</vt:lpstr>
      <vt:lpstr>Parallels Desktop</vt:lpstr>
      <vt:lpstr>Log in to VM</vt:lpstr>
      <vt:lpstr>Log in via SSH</vt:lpstr>
      <vt:lpstr>ONOS</vt:lpstr>
      <vt:lpstr>ONOS</vt:lpstr>
      <vt:lpstr>Activate OpenFlow</vt:lpstr>
      <vt:lpstr>launch mininet</vt:lpstr>
      <vt:lpstr>test.py</vt:lpstr>
      <vt:lpstr>Topology</vt:lpstr>
      <vt:lpstr>Topology via Web Page</vt:lpstr>
      <vt:lpstr>Mininet test</vt:lpstr>
      <vt:lpstr>Install flow to vSwitch</vt:lpstr>
      <vt:lpstr>Install flow to vSwitch</vt:lpstr>
      <vt:lpstr>Check Flow</vt:lpstr>
      <vt:lpstr>Test Traffic</vt:lpstr>
      <vt:lpstr>Check Flow</vt:lpstr>
      <vt:lpstr>Homework</vt:lpstr>
      <vt:lpstr>Topology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MININET/OPENDAYLIGHT INSTALLATION</dc:title>
  <dc:creator>Kent Shen</dc:creator>
  <cp:lastModifiedBy>台科資工沈上翔 Shen</cp:lastModifiedBy>
  <cp:revision>38</cp:revision>
  <dcterms:modified xsi:type="dcterms:W3CDTF">2024-03-18T00:54:13Z</dcterms:modified>
</cp:coreProperties>
</file>